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y="5143500" cx="9144000"/>
  <p:notesSz cx="6858000" cy="9144000"/>
  <p:embeddedFontLst>
    <p:embeddedFont>
      <p:font typeface="Merriweather"/>
      <p:regular r:id="rId52"/>
      <p:bold r:id="rId53"/>
      <p:italic r:id="rId54"/>
      <p:boldItalic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font" Target="fonts/Merriweather-bold.fntdata"/><Relationship Id="rId52" Type="http://schemas.openxmlformats.org/officeDocument/2006/relationships/font" Target="fonts/Merriweather-regular.fntdata"/><Relationship Id="rId11" Type="http://schemas.openxmlformats.org/officeDocument/2006/relationships/slide" Target="slides/slide6.xml"/><Relationship Id="rId55" Type="http://schemas.openxmlformats.org/officeDocument/2006/relationships/font" Target="fonts/Merriweather-boldItalic.fntdata"/><Relationship Id="rId10" Type="http://schemas.openxmlformats.org/officeDocument/2006/relationships/slide" Target="slides/slide5.xml"/><Relationship Id="rId54" Type="http://schemas.openxmlformats.org/officeDocument/2006/relationships/font" Target="fonts/Merriweather-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e78ecd5c5d_0_17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52" name="Google Shape;52;ge78ecd5c5d_0_171:notes"/>
          <p:cNvSpPr txBox="1"/>
          <p:nvPr>
            <p:ph idx="1" type="body"/>
          </p:nvPr>
        </p:nvSpPr>
        <p:spPr>
          <a:xfrm>
            <a:off x="686421" y="4400238"/>
            <a:ext cx="5485200" cy="3600900"/>
          </a:xfrm>
          <a:prstGeom prst="rect">
            <a:avLst/>
          </a:prstGeom>
          <a:noFill/>
          <a:ln>
            <a:noFill/>
          </a:ln>
        </p:spPr>
        <p:txBody>
          <a:bodyPr anchorCtr="0" anchor="t" bIns="44800" lIns="89600" spcFirstLastPara="1" rIns="89600" wrap="square" tIns="44800">
            <a:noAutofit/>
          </a:bodyPr>
          <a:lstStyle/>
          <a:p>
            <a:pPr indent="0" lvl="0" marL="0" rtl="0" algn="l">
              <a:lnSpc>
                <a:spcPct val="100000"/>
              </a:lnSpc>
              <a:spcBef>
                <a:spcPts val="0"/>
              </a:spcBef>
              <a:spcAft>
                <a:spcPts val="0"/>
              </a:spcAft>
              <a:buSzPts val="1100"/>
              <a:buNone/>
            </a:pPr>
            <a:r>
              <a:t/>
            </a:r>
            <a:endParaRPr>
              <a:solidFill>
                <a:schemeClr val="dk1"/>
              </a:solidFill>
            </a:endParaRPr>
          </a:p>
        </p:txBody>
      </p:sp>
      <p:sp>
        <p:nvSpPr>
          <p:cNvPr id="53" name="Google Shape;53;ge78ecd5c5d_0_171:notes"/>
          <p:cNvSpPr txBox="1"/>
          <p:nvPr>
            <p:ph idx="12" type="sldNum"/>
          </p:nvPr>
        </p:nvSpPr>
        <p:spPr>
          <a:xfrm>
            <a:off x="3884026" y="8684926"/>
            <a:ext cx="2972400" cy="459000"/>
          </a:xfrm>
          <a:prstGeom prst="rect">
            <a:avLst/>
          </a:prstGeom>
          <a:noFill/>
          <a:ln>
            <a:noFill/>
          </a:ln>
        </p:spPr>
        <p:txBody>
          <a:bodyPr anchorCtr="0" anchor="b" bIns="44800" lIns="89600" spcFirstLastPara="1" rIns="89600" wrap="square" tIns="448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e6f8e86223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e6f8e86223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e6f8e860cb_1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e6f8e860cb_1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e6fad495e8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e6fad495e8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e6fad495e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e6fad495e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e6f8e8622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e6f8e8622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e6fad495e8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e6fad495e8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e6fad495e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e6fad495e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e6fad495e8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e6fad495e8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e6f8e860cb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e6f8e860cb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e6f8e860cb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e6f8e860cb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e6f8e860c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e6f8e860c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e6f8e860cb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e6f8e860cb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e6f8e860cb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e6f8e860cb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e6f8e860cb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e6f8e860cb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e6f8e860cb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e6f8e860cb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e6f8e860cb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e6f8e860cb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e6f8e860cb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e6f8e860cb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e6f8e860cb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e6f8e860cb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e6f8e860cb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e6f8e860cb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e6f8e860cb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e6f8e860cb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e6f8e860cb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e6f8e860cb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e6f8e860c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e6f8e860c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e6f8e860cb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e6f8e860cb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e6f8e860cb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e6f8e860cb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e6f8e860cb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e6f8e860cb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e6f8e860cb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e6f8e860cb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e6f8e860cb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e6f8e860cb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e6f8e860cb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e6f8e860cb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e6f8e860cb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e6f8e860cb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e6f8e860cb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e6f8e860cb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e6f8e860cb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e6f8e860cb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e6f8e860cb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e6f8e860cb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e6f8e860c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e6f8e860c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e6f8e860cb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e6f8e860cb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e6f8e860cb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e6f8e860cb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e6f8e860cb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e6f8e860cb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e6f8e860cb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e6f8e860cb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e6f8e860cb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e6f8e860cb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e6f8e860cb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e6f8e860cb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e78ecd5c5d_0_14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335" name="Google Shape;335;ge78ecd5c5d_0_141:notes"/>
          <p:cNvSpPr txBox="1"/>
          <p:nvPr>
            <p:ph idx="1" type="body"/>
          </p:nvPr>
        </p:nvSpPr>
        <p:spPr>
          <a:xfrm>
            <a:off x="686421" y="4400238"/>
            <a:ext cx="5485200" cy="3600900"/>
          </a:xfrm>
          <a:prstGeom prst="rect">
            <a:avLst/>
          </a:prstGeom>
          <a:noFill/>
          <a:ln>
            <a:noFill/>
          </a:ln>
        </p:spPr>
        <p:txBody>
          <a:bodyPr anchorCtr="0" anchor="t" bIns="44800" lIns="89600" spcFirstLastPara="1" rIns="89600" wrap="square" tIns="44800">
            <a:noAutofit/>
          </a:bodyPr>
          <a:lstStyle/>
          <a:p>
            <a:pPr indent="0" lvl="0" marL="0" rtl="0" algn="l">
              <a:lnSpc>
                <a:spcPct val="100000"/>
              </a:lnSpc>
              <a:spcBef>
                <a:spcPts val="0"/>
              </a:spcBef>
              <a:spcAft>
                <a:spcPts val="0"/>
              </a:spcAft>
              <a:buSzPts val="1100"/>
              <a:buNone/>
            </a:pPr>
            <a:r>
              <a:t/>
            </a:r>
            <a:endParaRPr sz="1300"/>
          </a:p>
        </p:txBody>
      </p:sp>
      <p:sp>
        <p:nvSpPr>
          <p:cNvPr id="336" name="Google Shape;336;ge78ecd5c5d_0_141:notes"/>
          <p:cNvSpPr txBox="1"/>
          <p:nvPr>
            <p:ph idx="12" type="sldNum"/>
          </p:nvPr>
        </p:nvSpPr>
        <p:spPr>
          <a:xfrm>
            <a:off x="3884026" y="8684926"/>
            <a:ext cx="2972400" cy="459000"/>
          </a:xfrm>
          <a:prstGeom prst="rect">
            <a:avLst/>
          </a:prstGeom>
          <a:noFill/>
          <a:ln>
            <a:noFill/>
          </a:ln>
        </p:spPr>
        <p:txBody>
          <a:bodyPr anchorCtr="0" anchor="b" bIns="44800" lIns="89600" spcFirstLastPara="1" rIns="89600" wrap="square" tIns="448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 sz="1200" u="none" cap="none" strike="noStrike">
                <a:solidFill>
                  <a:schemeClr val="dk1"/>
                </a:solidFill>
                <a:latin typeface="Arial"/>
                <a:ea typeface="Arial"/>
                <a:cs typeface="Arial"/>
                <a:sym typeface="Arial"/>
              </a:rPr>
              <a:t>‹#›</a:t>
            </a:fld>
            <a:endParaRPr b="0" i="0" sz="1200" u="none" cap="none" strike="noStrike">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e6f8e860cb_1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e6f8e860cb_1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e6f8e8622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e6f8e8622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e6f8e8622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e6f8e8622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e6f8e860c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e6f8e860c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e6f8e8622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e6f8e8622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hyperlink" Target="https://archive.org/details/3177_Communism_02_10_39_20" TargetMode="Externa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4" name="Shape 54"/>
        <p:cNvGrpSpPr/>
        <p:nvPr/>
      </p:nvGrpSpPr>
      <p:grpSpPr>
        <a:xfrm>
          <a:off x="0" y="0"/>
          <a:ext cx="0" cy="0"/>
          <a:chOff x="0" y="0"/>
          <a:chExt cx="0" cy="0"/>
        </a:xfrm>
      </p:grpSpPr>
      <p:pic>
        <p:nvPicPr>
          <p:cNvPr id="55" name="Google Shape;55;p13"/>
          <p:cNvPicPr preferRelativeResize="0"/>
          <p:nvPr/>
        </p:nvPicPr>
        <p:blipFill rotWithShape="1">
          <a:blip r:embed="rId3">
            <a:alphaModFix amt="25000"/>
          </a:blip>
          <a:srcRect b="23117" l="2121" r="1890" t="2043"/>
          <a:stretch/>
        </p:blipFill>
        <p:spPr>
          <a:xfrm>
            <a:off x="0" y="0"/>
            <a:ext cx="9143999" cy="5143499"/>
          </a:xfrm>
          <a:prstGeom prst="rect">
            <a:avLst/>
          </a:prstGeom>
          <a:noFill/>
          <a:ln>
            <a:noFill/>
          </a:ln>
        </p:spPr>
      </p:pic>
      <p:sp>
        <p:nvSpPr>
          <p:cNvPr id="56" name="Google Shape;56;p13"/>
          <p:cNvSpPr txBox="1"/>
          <p:nvPr/>
        </p:nvSpPr>
        <p:spPr>
          <a:xfrm>
            <a:off x="2890100" y="1740150"/>
            <a:ext cx="5995500" cy="1431000"/>
          </a:xfrm>
          <a:prstGeom prst="rect">
            <a:avLst/>
          </a:prstGeom>
          <a:noFill/>
          <a:ln>
            <a:noFill/>
          </a:ln>
          <a:effectLst>
            <a:outerShdw blurRad="57150" rotWithShape="0" algn="bl" dir="5940000" dist="19050">
              <a:schemeClr val="dk1">
                <a:alpha val="88000"/>
              </a:schemeClr>
            </a:outerShdw>
          </a:effectLst>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 sz="4400">
                <a:solidFill>
                  <a:schemeClr val="lt1"/>
                </a:solidFill>
                <a:latin typeface="Merriweather"/>
                <a:ea typeface="Merriweather"/>
                <a:cs typeface="Merriweather"/>
                <a:sym typeface="Merriweather"/>
              </a:rPr>
              <a:t>A (Virtual) Visit to </a:t>
            </a:r>
            <a:endParaRPr i="1" sz="4400">
              <a:solidFill>
                <a:schemeClr val="lt1"/>
              </a:solidFill>
              <a:latin typeface="Merriweather"/>
              <a:ea typeface="Merriweather"/>
              <a:cs typeface="Merriweather"/>
              <a:sym typeface="Merriweather"/>
            </a:endParaRPr>
          </a:p>
          <a:p>
            <a:pPr indent="0" lvl="0" marL="0" rtl="0" algn="l">
              <a:spcBef>
                <a:spcPts val="0"/>
              </a:spcBef>
              <a:spcAft>
                <a:spcPts val="0"/>
              </a:spcAft>
              <a:buClr>
                <a:schemeClr val="dk1"/>
              </a:buClr>
              <a:buSzPts val="1100"/>
              <a:buFont typeface="Arial"/>
              <a:buNone/>
            </a:pPr>
            <a:r>
              <a:rPr i="1" lang="en" sz="4400">
                <a:solidFill>
                  <a:schemeClr val="lt1"/>
                </a:solidFill>
                <a:latin typeface="Merriweather"/>
                <a:ea typeface="Merriweather"/>
                <a:cs typeface="Merriweather"/>
                <a:sym typeface="Merriweather"/>
              </a:rPr>
              <a:t>the </a:t>
            </a:r>
            <a:r>
              <a:rPr i="1" lang="en" sz="4400">
                <a:solidFill>
                  <a:schemeClr val="lt1"/>
                </a:solidFill>
                <a:latin typeface="Merriweather"/>
                <a:ea typeface="Merriweather"/>
                <a:cs typeface="Merriweather"/>
                <a:sym typeface="Merriweather"/>
              </a:rPr>
              <a:t>Ayn Rand Archives</a:t>
            </a:r>
            <a:r>
              <a:rPr i="1" lang="en" sz="4400">
                <a:solidFill>
                  <a:schemeClr val="lt1"/>
                </a:solidFill>
                <a:latin typeface="Merriweather"/>
                <a:ea typeface="Merriweather"/>
                <a:cs typeface="Merriweather"/>
                <a:sym typeface="Merriweather"/>
              </a:rPr>
              <a:t> </a:t>
            </a:r>
            <a:endParaRPr b="1" i="1" sz="3000">
              <a:solidFill>
                <a:schemeClr val="lt1"/>
              </a:solidFill>
              <a:latin typeface="Merriweather"/>
              <a:ea typeface="Merriweather"/>
              <a:cs typeface="Merriweather"/>
              <a:sym typeface="Merriweather"/>
            </a:endParaRPr>
          </a:p>
        </p:txBody>
      </p:sp>
      <p:cxnSp>
        <p:nvCxnSpPr>
          <p:cNvPr id="57" name="Google Shape;57;p13"/>
          <p:cNvCxnSpPr/>
          <p:nvPr/>
        </p:nvCxnSpPr>
        <p:spPr>
          <a:xfrm flipH="1">
            <a:off x="2537150" y="681900"/>
            <a:ext cx="5700" cy="3779700"/>
          </a:xfrm>
          <a:prstGeom prst="straightConnector1">
            <a:avLst/>
          </a:prstGeom>
          <a:noFill/>
          <a:ln cap="flat" cmpd="sng" w="9525">
            <a:solidFill>
              <a:srgbClr val="CCCCCC"/>
            </a:solidFill>
            <a:prstDash val="solid"/>
            <a:round/>
            <a:headEnd len="med" w="med" type="none"/>
            <a:tailEnd len="med" w="med" type="none"/>
          </a:ln>
        </p:spPr>
      </p:cxnSp>
      <p:pic>
        <p:nvPicPr>
          <p:cNvPr id="58" name="Google Shape;58;p13"/>
          <p:cNvPicPr preferRelativeResize="0"/>
          <p:nvPr/>
        </p:nvPicPr>
        <p:blipFill>
          <a:blip r:embed="rId4">
            <a:alphaModFix/>
          </a:blip>
          <a:stretch>
            <a:fillRect/>
          </a:stretch>
        </p:blipFill>
        <p:spPr>
          <a:xfrm>
            <a:off x="561100" y="1740159"/>
            <a:ext cx="1628799" cy="16631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ph type="ctrTitle"/>
          </p:nvPr>
        </p:nvSpPr>
        <p:spPr>
          <a:xfrm>
            <a:off x="311700" y="3052700"/>
            <a:ext cx="8520600" cy="1670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sz="1800"/>
          </a:p>
          <a:p>
            <a:pPr indent="0" lvl="0" marL="0" rtl="0" algn="ctr">
              <a:spcBef>
                <a:spcPts val="0"/>
              </a:spcBef>
              <a:spcAft>
                <a:spcPts val="0"/>
              </a:spcAft>
              <a:buNone/>
            </a:pPr>
            <a:r>
              <a:rPr lang="en" sz="1800"/>
              <a:t>1.3.2 Wall of Books, Text Panel </a:t>
            </a:r>
            <a:endParaRPr sz="1800"/>
          </a:p>
          <a:p>
            <a:pPr indent="0" lvl="0" marL="0" rtl="0" algn="ctr">
              <a:spcBef>
                <a:spcPts val="0"/>
              </a:spcBef>
              <a:spcAft>
                <a:spcPts val="0"/>
              </a:spcAft>
              <a:buNone/>
            </a:pPr>
            <a:r>
              <a:rPr lang="en" sz="1800"/>
              <a:t>[black lettering on off-white, floating panel, attached to hallway wall left]</a:t>
            </a:r>
            <a:endParaRPr sz="1800"/>
          </a:p>
        </p:txBody>
      </p:sp>
      <p:sp>
        <p:nvSpPr>
          <p:cNvPr id="118" name="Google Shape;118;p22"/>
          <p:cNvSpPr txBox="1"/>
          <p:nvPr>
            <p:ph idx="1" type="subTitle"/>
          </p:nvPr>
        </p:nvSpPr>
        <p:spPr>
          <a:xfrm>
            <a:off x="376850" y="773900"/>
            <a:ext cx="4105800" cy="3204300"/>
          </a:xfrm>
          <a:prstGeom prst="rect">
            <a:avLst/>
          </a:prstGeom>
        </p:spPr>
        <p:txBody>
          <a:bodyPr anchorCtr="0" anchor="t" bIns="91425" lIns="91425" spcFirstLastPara="1" rIns="91425" wrap="square" tIns="91425">
            <a:normAutofit fontScale="62500" lnSpcReduction="10000"/>
          </a:bodyPr>
          <a:lstStyle/>
          <a:p>
            <a:pPr indent="457200" lvl="0" marL="0" rtl="0" algn="l">
              <a:lnSpc>
                <a:spcPct val="115000"/>
              </a:lnSpc>
              <a:spcBef>
                <a:spcPts val="0"/>
              </a:spcBef>
              <a:spcAft>
                <a:spcPts val="0"/>
              </a:spcAft>
              <a:buNone/>
            </a:pPr>
            <a:r>
              <a:rPr b="1" lang="en" sz="1900">
                <a:solidFill>
                  <a:schemeClr val="dk1"/>
                </a:solidFill>
              </a:rPr>
              <a:t>Four</a:t>
            </a:r>
            <a:r>
              <a:rPr b="1" lang="en" sz="1900">
                <a:solidFill>
                  <a:schemeClr val="dk1"/>
                </a:solidFill>
              </a:rPr>
              <a:t> Novels</a:t>
            </a:r>
            <a:endParaRPr sz="1900">
              <a:solidFill>
                <a:schemeClr val="dk1"/>
              </a:solidFill>
            </a:endParaRPr>
          </a:p>
          <a:p>
            <a:pPr indent="457200" lvl="0" marL="0" rtl="0" algn="l">
              <a:lnSpc>
                <a:spcPct val="115000"/>
              </a:lnSpc>
              <a:spcBef>
                <a:spcPts val="0"/>
              </a:spcBef>
              <a:spcAft>
                <a:spcPts val="0"/>
              </a:spcAft>
              <a:buNone/>
            </a:pPr>
            <a:r>
              <a:t/>
            </a:r>
            <a:endParaRPr sz="1900">
              <a:solidFill>
                <a:schemeClr val="dk1"/>
              </a:solidFill>
            </a:endParaRPr>
          </a:p>
          <a:p>
            <a:pPr indent="0" lvl="0" marL="457200" rtl="0" algn="l">
              <a:lnSpc>
                <a:spcPct val="115000"/>
              </a:lnSpc>
              <a:spcBef>
                <a:spcPts val="0"/>
              </a:spcBef>
              <a:spcAft>
                <a:spcPts val="0"/>
              </a:spcAft>
              <a:buNone/>
            </a:pPr>
            <a:r>
              <a:rPr lang="en" sz="1900">
                <a:solidFill>
                  <a:schemeClr val="dk1"/>
                </a:solidFill>
              </a:rPr>
              <a:t>Early in her writing career, Ayn Rand’s publishers assumed the responsibility for designing book covers. However, by the 1970s, Rand’s reputation was well established; and she was able to participate in the art direction of a series of new covers for her fiction and nonfiction works. These later covers, incorporating original paintings into fields of white, were executed by painter, Robert Heindel, an contemporary artist whose depictions of ballet dancers, athletes and scientists, aligned with Rand’s view of the ideal human figure.</a:t>
            </a:r>
            <a:r>
              <a:rPr lang="en" sz="1900">
                <a:solidFill>
                  <a:schemeClr val="dk1"/>
                </a:solidFill>
                <a:highlight>
                  <a:schemeClr val="lt1"/>
                </a:highlight>
              </a:rPr>
              <a:t> </a:t>
            </a:r>
            <a:endParaRPr sz="1900">
              <a:solidFill>
                <a:schemeClr val="dk1"/>
              </a:solidFill>
              <a:highlight>
                <a:schemeClr val="lt1"/>
              </a:highlight>
            </a:endParaRPr>
          </a:p>
          <a:p>
            <a:pPr indent="0" lvl="0" marL="457200" rtl="0" algn="l">
              <a:lnSpc>
                <a:spcPct val="115000"/>
              </a:lnSpc>
              <a:spcBef>
                <a:spcPts val="0"/>
              </a:spcBef>
              <a:spcAft>
                <a:spcPts val="0"/>
              </a:spcAft>
              <a:buNone/>
            </a:pPr>
            <a:r>
              <a:t/>
            </a:r>
            <a:endParaRPr sz="1200">
              <a:solidFill>
                <a:schemeClr val="dk1"/>
              </a:solidFill>
              <a:highlight>
                <a:schemeClr val="lt1"/>
              </a:highlight>
            </a:endParaRPr>
          </a:p>
          <a:p>
            <a:pPr indent="0" lvl="0" marL="0" rtl="0" algn="ctr">
              <a:spcBef>
                <a:spcPts val="0"/>
              </a:spcBef>
              <a:spcAft>
                <a:spcPts val="0"/>
              </a:spcAft>
              <a:buNone/>
            </a:pPr>
            <a:r>
              <a:t/>
            </a:r>
            <a:endParaRPr sz="325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type="ctrTitle"/>
          </p:nvPr>
        </p:nvSpPr>
        <p:spPr>
          <a:xfrm>
            <a:off x="311700" y="4126975"/>
            <a:ext cx="8520600" cy="50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1800"/>
              <a:t>2. Russia</a:t>
            </a:r>
            <a:endParaRPr sz="1800"/>
          </a:p>
        </p:txBody>
      </p:sp>
      <p:sp>
        <p:nvSpPr>
          <p:cNvPr id="124" name="Google Shape;124;p23"/>
          <p:cNvSpPr txBox="1"/>
          <p:nvPr>
            <p:ph idx="1" type="subTitle"/>
          </p:nvPr>
        </p:nvSpPr>
        <p:spPr>
          <a:xfrm>
            <a:off x="162950" y="4494900"/>
            <a:ext cx="8520600" cy="420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400"/>
              <a:t>(As you enter, wall right)</a:t>
            </a:r>
            <a:endParaRPr sz="1400"/>
          </a:p>
        </p:txBody>
      </p:sp>
      <p:pic>
        <p:nvPicPr>
          <p:cNvPr id="125" name="Google Shape;125;p23"/>
          <p:cNvPicPr preferRelativeResize="0"/>
          <p:nvPr/>
        </p:nvPicPr>
        <p:blipFill>
          <a:blip r:embed="rId3">
            <a:alphaModFix/>
          </a:blip>
          <a:stretch>
            <a:fillRect/>
          </a:stretch>
        </p:blipFill>
        <p:spPr>
          <a:xfrm>
            <a:off x="2080013" y="304675"/>
            <a:ext cx="4983983" cy="38221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4"/>
          <p:cNvSpPr txBox="1"/>
          <p:nvPr>
            <p:ph type="ctrTitle"/>
          </p:nvPr>
        </p:nvSpPr>
        <p:spPr>
          <a:xfrm>
            <a:off x="311700" y="3250725"/>
            <a:ext cx="8520600" cy="13845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1800"/>
              <a:t>2. Russia: </a:t>
            </a:r>
            <a:r>
              <a:rPr lang="en" sz="1800"/>
              <a:t>Colors &amp; Suggested Lighting</a:t>
            </a:r>
            <a:endParaRPr sz="1800"/>
          </a:p>
        </p:txBody>
      </p:sp>
      <p:sp>
        <p:nvSpPr>
          <p:cNvPr id="131" name="Google Shape;131;p24"/>
          <p:cNvSpPr txBox="1"/>
          <p:nvPr>
            <p:ph idx="1" type="subTitle"/>
          </p:nvPr>
        </p:nvSpPr>
        <p:spPr>
          <a:xfrm>
            <a:off x="0" y="4946400"/>
            <a:ext cx="8520600" cy="1971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t/>
            </a:r>
            <a:endParaRPr b="1" sz="1400"/>
          </a:p>
          <a:p>
            <a:pPr indent="0" lvl="0" marL="0" rtl="0" algn="l">
              <a:spcBef>
                <a:spcPts val="0"/>
              </a:spcBef>
              <a:spcAft>
                <a:spcPts val="0"/>
              </a:spcAft>
              <a:buNone/>
            </a:pPr>
            <a:r>
              <a:t/>
            </a:r>
            <a:endParaRPr b="1" sz="1400"/>
          </a:p>
        </p:txBody>
      </p:sp>
      <p:pic>
        <p:nvPicPr>
          <p:cNvPr id="132" name="Google Shape;132;p24"/>
          <p:cNvPicPr preferRelativeResize="0"/>
          <p:nvPr/>
        </p:nvPicPr>
        <p:blipFill>
          <a:blip r:embed="rId3">
            <a:alphaModFix/>
          </a:blip>
          <a:stretch>
            <a:fillRect/>
          </a:stretch>
        </p:blipFill>
        <p:spPr>
          <a:xfrm>
            <a:off x="1846688" y="138275"/>
            <a:ext cx="5450636" cy="38221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5"/>
          <p:cNvSpPr txBox="1"/>
          <p:nvPr>
            <p:ph type="ctrTitle"/>
          </p:nvPr>
        </p:nvSpPr>
        <p:spPr>
          <a:xfrm>
            <a:off x="311700" y="4086275"/>
            <a:ext cx="8520600" cy="6969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t/>
            </a:r>
            <a:endParaRPr sz="1800"/>
          </a:p>
          <a:p>
            <a:pPr indent="0" lvl="0" marL="0" rtl="0" algn="ctr">
              <a:spcBef>
                <a:spcPts val="0"/>
              </a:spcBef>
              <a:spcAft>
                <a:spcPts val="0"/>
              </a:spcAft>
              <a:buNone/>
            </a:pPr>
            <a:r>
              <a:t/>
            </a:r>
            <a:endParaRPr sz="1800"/>
          </a:p>
          <a:p>
            <a:pPr indent="0" lvl="0" marL="0" rtl="0" algn="ctr">
              <a:spcBef>
                <a:spcPts val="0"/>
              </a:spcBef>
              <a:spcAft>
                <a:spcPts val="0"/>
              </a:spcAft>
              <a:buNone/>
            </a:pPr>
            <a:r>
              <a:rPr lang="en" sz="1800"/>
              <a:t>2.1. Russia Focus Panel</a:t>
            </a:r>
            <a:r>
              <a:rPr lang="en" sz="1800"/>
              <a:t> </a:t>
            </a:r>
            <a:endParaRPr sz="1800"/>
          </a:p>
          <a:p>
            <a:pPr indent="0" lvl="0" marL="0" rtl="0" algn="ctr">
              <a:spcBef>
                <a:spcPts val="0"/>
              </a:spcBef>
              <a:spcAft>
                <a:spcPts val="0"/>
              </a:spcAft>
              <a:buNone/>
            </a:pPr>
            <a:r>
              <a:rPr lang="en" sz="1800"/>
              <a:t>[black lettering on light brown wall]</a:t>
            </a:r>
            <a:endParaRPr sz="1800"/>
          </a:p>
        </p:txBody>
      </p:sp>
      <p:sp>
        <p:nvSpPr>
          <p:cNvPr id="138" name="Google Shape;138;p25"/>
          <p:cNvSpPr txBox="1"/>
          <p:nvPr>
            <p:ph idx="1" type="subTitle"/>
          </p:nvPr>
        </p:nvSpPr>
        <p:spPr>
          <a:xfrm>
            <a:off x="364825" y="316025"/>
            <a:ext cx="6858000" cy="4074000"/>
          </a:xfrm>
          <a:prstGeom prst="rect">
            <a:avLst/>
          </a:prstGeom>
        </p:spPr>
        <p:txBody>
          <a:bodyPr anchorCtr="0" anchor="t" bIns="91425" lIns="91425" spcFirstLastPara="1" rIns="91425" wrap="square" tIns="91425">
            <a:normAutofit fontScale="92500" lnSpcReduction="20000"/>
          </a:bodyPr>
          <a:lstStyle/>
          <a:p>
            <a:pPr indent="0" lvl="0" marL="457200" rtl="0" algn="l">
              <a:lnSpc>
                <a:spcPct val="115000"/>
              </a:lnSpc>
              <a:spcBef>
                <a:spcPts val="0"/>
              </a:spcBef>
              <a:spcAft>
                <a:spcPts val="0"/>
              </a:spcAft>
              <a:buNone/>
            </a:pPr>
            <a:r>
              <a:rPr lang="en" sz="2940">
                <a:solidFill>
                  <a:schemeClr val="dk1"/>
                </a:solidFill>
              </a:rPr>
              <a:t>Soviet Russia</a:t>
            </a:r>
            <a:endParaRPr sz="2940">
              <a:solidFill>
                <a:schemeClr val="dk1"/>
              </a:solidFill>
            </a:endParaRPr>
          </a:p>
          <a:p>
            <a:pPr indent="0" lvl="0" marL="457200" rtl="0" algn="l">
              <a:lnSpc>
                <a:spcPct val="115000"/>
              </a:lnSpc>
              <a:spcBef>
                <a:spcPts val="0"/>
              </a:spcBef>
              <a:spcAft>
                <a:spcPts val="0"/>
              </a:spcAft>
              <a:buClr>
                <a:schemeClr val="dk1"/>
              </a:buClr>
              <a:buSzPct val="45833"/>
              <a:buFont typeface="Arial"/>
              <a:buNone/>
            </a:pPr>
            <a:r>
              <a:t/>
            </a:r>
            <a:endParaRPr sz="2400">
              <a:solidFill>
                <a:srgbClr val="000000"/>
              </a:solidFill>
            </a:endParaRPr>
          </a:p>
          <a:p>
            <a:pPr indent="0" lvl="0" marL="457200" rtl="0" algn="l">
              <a:lnSpc>
                <a:spcPct val="115000"/>
              </a:lnSpc>
              <a:spcBef>
                <a:spcPts val="0"/>
              </a:spcBef>
              <a:spcAft>
                <a:spcPts val="0"/>
              </a:spcAft>
              <a:buClr>
                <a:schemeClr val="dk1"/>
              </a:buClr>
              <a:buSzPct val="91666"/>
              <a:buFont typeface="Arial"/>
              <a:buNone/>
            </a:pPr>
            <a:r>
              <a:t/>
            </a:r>
            <a:endParaRPr sz="1200">
              <a:solidFill>
                <a:schemeClr val="dk1"/>
              </a:solidFill>
            </a:endParaRPr>
          </a:p>
          <a:p>
            <a:pPr indent="0" lvl="0" marL="457200" rtl="0" algn="l">
              <a:lnSpc>
                <a:spcPct val="115000"/>
              </a:lnSpc>
              <a:spcBef>
                <a:spcPts val="0"/>
              </a:spcBef>
              <a:spcAft>
                <a:spcPts val="0"/>
              </a:spcAft>
              <a:buClr>
                <a:schemeClr val="dk1"/>
              </a:buClr>
              <a:buSzPct val="61111"/>
              <a:buFont typeface="Arial"/>
              <a:buNone/>
            </a:pPr>
            <a:r>
              <a:rPr lang="en" sz="1800">
                <a:solidFill>
                  <a:schemeClr val="dk1"/>
                </a:solidFill>
              </a:rPr>
              <a:t>Early Writings</a:t>
            </a:r>
            <a:endParaRPr sz="1800">
              <a:solidFill>
                <a:schemeClr val="dk1"/>
              </a:solidFill>
            </a:endParaRPr>
          </a:p>
          <a:p>
            <a:pPr indent="0" lvl="0" marL="457200" rtl="0" algn="l">
              <a:lnSpc>
                <a:spcPct val="115000"/>
              </a:lnSpc>
              <a:spcBef>
                <a:spcPts val="0"/>
              </a:spcBef>
              <a:spcAft>
                <a:spcPts val="0"/>
              </a:spcAft>
              <a:buClr>
                <a:schemeClr val="dk1"/>
              </a:buClr>
              <a:buSzPct val="91666"/>
              <a:buFont typeface="Arial"/>
              <a:buNone/>
            </a:pPr>
            <a:r>
              <a:t/>
            </a:r>
            <a:endParaRPr sz="1200">
              <a:solidFill>
                <a:schemeClr val="dk1"/>
              </a:solidFill>
            </a:endParaRPr>
          </a:p>
          <a:p>
            <a:pPr indent="0" lvl="0" marL="457200" rtl="0" algn="l">
              <a:lnSpc>
                <a:spcPct val="115000"/>
              </a:lnSpc>
              <a:spcBef>
                <a:spcPts val="0"/>
              </a:spcBef>
              <a:spcAft>
                <a:spcPts val="0"/>
              </a:spcAft>
              <a:buClr>
                <a:schemeClr val="dk1"/>
              </a:buClr>
              <a:buSzPct val="78571"/>
              <a:buFont typeface="Arial"/>
              <a:buNone/>
            </a:pPr>
            <a:r>
              <a:rPr lang="en" sz="1400">
                <a:solidFill>
                  <a:schemeClr val="dk1"/>
                </a:solidFill>
              </a:rPr>
              <a:t>After completing her studies at the University of Leningrad in 1924, Ayn Rand enrolled at the State Technicum for Screen Arts, a film school established by Lenin for the development of Soviet cinema. Her objective was to study screenwriting, and in preparation she also began writing film reviews and short essays on Hollywood, some of which were published. She briefly thought about becoming a Soviet screenwriter, subtly incorporating her individualist ethical and political ideas into her scripts. But this early experiment with literary misdirection failed. The collectivist nature of Russian politics and culture was monolithic.  And she realized her prospects for survival in Soviet Russia were nonexistent: “I would have been probably dead within one year,” she later concluded.</a:t>
            </a:r>
            <a:endParaRPr sz="1400">
              <a:solidFill>
                <a:schemeClr val="dk1"/>
              </a:solidFill>
            </a:endParaRPr>
          </a:p>
          <a:p>
            <a:pPr indent="0" lvl="0" marL="457200" rtl="0" algn="l">
              <a:lnSpc>
                <a:spcPct val="115000"/>
              </a:lnSpc>
              <a:spcBef>
                <a:spcPts val="0"/>
              </a:spcBef>
              <a:spcAft>
                <a:spcPts val="0"/>
              </a:spcAft>
              <a:buNone/>
            </a:pPr>
            <a:r>
              <a:t/>
            </a:r>
            <a:endParaRPr b="1" sz="1200">
              <a:solidFill>
                <a:schemeClr val="dk1"/>
              </a:solidFill>
            </a:endParaRPr>
          </a:p>
          <a:p>
            <a:pPr indent="0" lvl="0" marL="0" rtl="0" algn="ctr">
              <a:spcBef>
                <a:spcPts val="0"/>
              </a:spcBef>
              <a:spcAft>
                <a:spcPts val="0"/>
              </a:spcAft>
              <a:buNone/>
            </a:pPr>
            <a:r>
              <a:t/>
            </a:r>
            <a:endParaRPr sz="325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6"/>
          <p:cNvSpPr txBox="1"/>
          <p:nvPr>
            <p:ph type="ctrTitle"/>
          </p:nvPr>
        </p:nvSpPr>
        <p:spPr>
          <a:xfrm>
            <a:off x="311700" y="4126975"/>
            <a:ext cx="8520600" cy="50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1800"/>
              <a:t>2.2. Video clip  </a:t>
            </a:r>
            <a:endParaRPr sz="1800"/>
          </a:p>
        </p:txBody>
      </p:sp>
      <p:sp>
        <p:nvSpPr>
          <p:cNvPr id="144" name="Google Shape;144;p26"/>
          <p:cNvSpPr txBox="1"/>
          <p:nvPr>
            <p:ph idx="1" type="subTitle"/>
          </p:nvPr>
        </p:nvSpPr>
        <p:spPr>
          <a:xfrm>
            <a:off x="162950" y="4635300"/>
            <a:ext cx="8520600" cy="508200"/>
          </a:xfrm>
          <a:prstGeom prst="rect">
            <a:avLst/>
          </a:prstGeom>
        </p:spPr>
        <p:txBody>
          <a:bodyPr anchorCtr="0" anchor="t" bIns="91425" lIns="91425" spcFirstLastPara="1" rIns="91425" wrap="square" tIns="91425">
            <a:normAutofit fontScale="92500" lnSpcReduction="20000"/>
          </a:bodyPr>
          <a:lstStyle/>
          <a:p>
            <a:pPr indent="0" lvl="0" marL="0" rtl="0" algn="ctr">
              <a:spcBef>
                <a:spcPts val="0"/>
              </a:spcBef>
              <a:spcAft>
                <a:spcPts val="0"/>
              </a:spcAft>
              <a:buNone/>
            </a:pPr>
            <a:r>
              <a:rPr lang="en" sz="1400" u="sng">
                <a:solidFill>
                  <a:schemeClr val="hlink"/>
                </a:solidFill>
                <a:hlinkClick r:id="rId3"/>
              </a:rPr>
              <a:t>https://archive.org/details/3177_Communism_02_10_39_20</a:t>
            </a:r>
            <a:endParaRPr sz="1400"/>
          </a:p>
          <a:p>
            <a:pPr indent="0" lvl="0" marL="0" rtl="0" algn="ctr">
              <a:spcBef>
                <a:spcPts val="0"/>
              </a:spcBef>
              <a:spcAft>
                <a:spcPts val="0"/>
              </a:spcAft>
              <a:buNone/>
            </a:pPr>
            <a:r>
              <a:rPr lang="en" sz="1400"/>
              <a:t>Loop: 00:36 to 01:10</a:t>
            </a:r>
            <a:endParaRPr sz="1400"/>
          </a:p>
        </p:txBody>
      </p:sp>
      <p:pic>
        <p:nvPicPr>
          <p:cNvPr id="145" name="Google Shape;145;p26"/>
          <p:cNvPicPr preferRelativeResize="0"/>
          <p:nvPr/>
        </p:nvPicPr>
        <p:blipFill>
          <a:blip r:embed="rId4">
            <a:alphaModFix/>
          </a:blip>
          <a:stretch>
            <a:fillRect/>
          </a:stretch>
        </p:blipFill>
        <p:spPr>
          <a:xfrm>
            <a:off x="2025213" y="152400"/>
            <a:ext cx="5093585" cy="38221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7"/>
          <p:cNvSpPr txBox="1"/>
          <p:nvPr>
            <p:ph type="ctrTitle"/>
          </p:nvPr>
        </p:nvSpPr>
        <p:spPr>
          <a:xfrm>
            <a:off x="311700" y="4086275"/>
            <a:ext cx="8520600" cy="6969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t/>
            </a:r>
            <a:endParaRPr sz="1800"/>
          </a:p>
          <a:p>
            <a:pPr indent="0" lvl="0" marL="0" rtl="0" algn="ctr">
              <a:spcBef>
                <a:spcPts val="0"/>
              </a:spcBef>
              <a:spcAft>
                <a:spcPts val="0"/>
              </a:spcAft>
              <a:buNone/>
            </a:pPr>
            <a:r>
              <a:t/>
            </a:r>
            <a:endParaRPr sz="1800"/>
          </a:p>
          <a:p>
            <a:pPr indent="0" lvl="0" marL="0" rtl="0" algn="ctr">
              <a:spcBef>
                <a:spcPts val="0"/>
              </a:spcBef>
              <a:spcAft>
                <a:spcPts val="0"/>
              </a:spcAft>
              <a:buNone/>
            </a:pPr>
            <a:r>
              <a:rPr lang="en" sz="1800"/>
              <a:t>2.2.1. VIdeo Object Text Panel </a:t>
            </a:r>
            <a:endParaRPr sz="1800"/>
          </a:p>
          <a:p>
            <a:pPr indent="0" lvl="0" marL="0" rtl="0" algn="ctr">
              <a:spcBef>
                <a:spcPts val="0"/>
              </a:spcBef>
              <a:spcAft>
                <a:spcPts val="0"/>
              </a:spcAft>
              <a:buNone/>
            </a:pPr>
            <a:r>
              <a:rPr lang="en" sz="1800"/>
              <a:t>[black lettering on off white square]</a:t>
            </a:r>
            <a:endParaRPr sz="1800"/>
          </a:p>
        </p:txBody>
      </p:sp>
      <p:sp>
        <p:nvSpPr>
          <p:cNvPr id="151" name="Google Shape;151;p27"/>
          <p:cNvSpPr txBox="1"/>
          <p:nvPr>
            <p:ph idx="1" type="subTitle"/>
          </p:nvPr>
        </p:nvSpPr>
        <p:spPr>
          <a:xfrm>
            <a:off x="506125" y="316025"/>
            <a:ext cx="4510500" cy="40740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t/>
            </a:r>
            <a:endParaRPr sz="1200">
              <a:solidFill>
                <a:schemeClr val="dk1"/>
              </a:solidFill>
            </a:endParaRPr>
          </a:p>
          <a:p>
            <a:pPr indent="0" lvl="0" marL="457200" rtl="0" algn="l">
              <a:lnSpc>
                <a:spcPct val="115000"/>
              </a:lnSpc>
              <a:spcBef>
                <a:spcPts val="0"/>
              </a:spcBef>
              <a:spcAft>
                <a:spcPts val="0"/>
              </a:spcAft>
              <a:buNone/>
            </a:pPr>
            <a:r>
              <a:rPr b="1" lang="en" sz="1800">
                <a:solidFill>
                  <a:schemeClr val="dk1"/>
                </a:solidFill>
              </a:rPr>
              <a:t>Leningrad, U.S.S.R.</a:t>
            </a:r>
            <a:endParaRPr b="1" sz="1800">
              <a:solidFill>
                <a:schemeClr val="dk1"/>
              </a:solidFill>
            </a:endParaRPr>
          </a:p>
          <a:p>
            <a:pPr indent="0" lvl="0" marL="457200" rtl="0" algn="l">
              <a:lnSpc>
                <a:spcPct val="115000"/>
              </a:lnSpc>
              <a:spcBef>
                <a:spcPts val="0"/>
              </a:spcBef>
              <a:spcAft>
                <a:spcPts val="0"/>
              </a:spcAft>
              <a:buNone/>
            </a:pPr>
            <a:r>
              <a:t/>
            </a:r>
            <a:endParaRPr sz="1800">
              <a:solidFill>
                <a:schemeClr val="dk1"/>
              </a:solidFill>
            </a:endParaRPr>
          </a:p>
          <a:p>
            <a:pPr indent="0" lvl="0" marL="457200" rtl="0" algn="l">
              <a:lnSpc>
                <a:spcPct val="115000"/>
              </a:lnSpc>
              <a:spcBef>
                <a:spcPts val="0"/>
              </a:spcBef>
              <a:spcAft>
                <a:spcPts val="0"/>
              </a:spcAft>
              <a:buNone/>
            </a:pPr>
            <a:r>
              <a:rPr lang="en" sz="1800">
                <a:solidFill>
                  <a:schemeClr val="dk1"/>
                </a:solidFill>
              </a:rPr>
              <a:t>This montage of film shots from Leningrad includes a long shot of the Square of the Uprising, which was taken from Ayn Rand’s family apartment building that housed her father’s commercial pharmacy. The business was nationalized during the Bolshevik Revolution.</a:t>
            </a:r>
            <a:endParaRPr b="1" sz="1200">
              <a:solidFill>
                <a:schemeClr val="dk1"/>
              </a:solidFill>
            </a:endParaRPr>
          </a:p>
          <a:p>
            <a:pPr indent="0" lvl="0" marL="0" rtl="0" algn="ctr">
              <a:spcBef>
                <a:spcPts val="0"/>
              </a:spcBef>
              <a:spcAft>
                <a:spcPts val="0"/>
              </a:spcAft>
              <a:buNone/>
            </a:pPr>
            <a:r>
              <a:t/>
            </a:r>
            <a:endParaRPr sz="325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8"/>
          <p:cNvSpPr txBox="1"/>
          <p:nvPr>
            <p:ph type="ctrTitle"/>
          </p:nvPr>
        </p:nvSpPr>
        <p:spPr>
          <a:xfrm>
            <a:off x="311700" y="4126975"/>
            <a:ext cx="8520600" cy="50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1800"/>
              <a:t>2.3. Ayn Rand: University ID  </a:t>
            </a:r>
            <a:endParaRPr sz="1800"/>
          </a:p>
        </p:txBody>
      </p:sp>
      <p:sp>
        <p:nvSpPr>
          <p:cNvPr id="157" name="Google Shape;157;p28"/>
          <p:cNvSpPr txBox="1"/>
          <p:nvPr>
            <p:ph idx="1" type="subTitle"/>
          </p:nvPr>
        </p:nvSpPr>
        <p:spPr>
          <a:xfrm>
            <a:off x="162950" y="4635300"/>
            <a:ext cx="8520600" cy="508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sz="1400"/>
          </a:p>
        </p:txBody>
      </p:sp>
      <p:pic>
        <p:nvPicPr>
          <p:cNvPr id="158" name="Google Shape;158;p28"/>
          <p:cNvPicPr preferRelativeResize="0"/>
          <p:nvPr/>
        </p:nvPicPr>
        <p:blipFill>
          <a:blip r:embed="rId3">
            <a:alphaModFix/>
          </a:blip>
          <a:stretch>
            <a:fillRect/>
          </a:stretch>
        </p:blipFill>
        <p:spPr>
          <a:xfrm>
            <a:off x="3037950" y="194775"/>
            <a:ext cx="3068090" cy="38221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9"/>
          <p:cNvSpPr txBox="1"/>
          <p:nvPr>
            <p:ph type="ctrTitle"/>
          </p:nvPr>
        </p:nvSpPr>
        <p:spPr>
          <a:xfrm>
            <a:off x="311700" y="4086275"/>
            <a:ext cx="8520600" cy="6969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t/>
            </a:r>
            <a:endParaRPr sz="1800"/>
          </a:p>
          <a:p>
            <a:pPr indent="0" lvl="0" marL="0" rtl="0" algn="ctr">
              <a:spcBef>
                <a:spcPts val="0"/>
              </a:spcBef>
              <a:spcAft>
                <a:spcPts val="0"/>
              </a:spcAft>
              <a:buNone/>
            </a:pPr>
            <a:r>
              <a:t/>
            </a:r>
            <a:endParaRPr sz="1800"/>
          </a:p>
          <a:p>
            <a:pPr indent="0" lvl="0" marL="0" rtl="0" algn="ctr">
              <a:spcBef>
                <a:spcPts val="0"/>
              </a:spcBef>
              <a:spcAft>
                <a:spcPts val="0"/>
              </a:spcAft>
              <a:buNone/>
            </a:pPr>
            <a:r>
              <a:rPr lang="en" sz="1800"/>
              <a:t>2.3 Text Panel </a:t>
            </a:r>
            <a:endParaRPr sz="1800"/>
          </a:p>
          <a:p>
            <a:pPr indent="0" lvl="0" marL="0" rtl="0" algn="ctr">
              <a:spcBef>
                <a:spcPts val="0"/>
              </a:spcBef>
              <a:spcAft>
                <a:spcPts val="0"/>
              </a:spcAft>
              <a:buNone/>
            </a:pPr>
            <a:r>
              <a:rPr lang="en" sz="1800"/>
              <a:t>[black lettering on off white square]</a:t>
            </a:r>
            <a:endParaRPr sz="1800"/>
          </a:p>
        </p:txBody>
      </p:sp>
      <p:sp>
        <p:nvSpPr>
          <p:cNvPr id="164" name="Google Shape;164;p29"/>
          <p:cNvSpPr txBox="1"/>
          <p:nvPr>
            <p:ph idx="1" type="subTitle"/>
          </p:nvPr>
        </p:nvSpPr>
        <p:spPr>
          <a:xfrm>
            <a:off x="506125" y="316025"/>
            <a:ext cx="4510500" cy="40740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t/>
            </a:r>
            <a:endParaRPr sz="1200">
              <a:solidFill>
                <a:schemeClr val="dk1"/>
              </a:solidFill>
            </a:endParaRPr>
          </a:p>
          <a:p>
            <a:pPr indent="0" lvl="0" marL="457200" rtl="0" algn="l">
              <a:lnSpc>
                <a:spcPct val="115000"/>
              </a:lnSpc>
              <a:spcBef>
                <a:spcPts val="0"/>
              </a:spcBef>
              <a:spcAft>
                <a:spcPts val="0"/>
              </a:spcAft>
              <a:buNone/>
            </a:pPr>
            <a:r>
              <a:rPr b="1" lang="en" sz="1800">
                <a:solidFill>
                  <a:schemeClr val="dk1"/>
                </a:solidFill>
              </a:rPr>
              <a:t>Alisa Rosenbaum</a:t>
            </a:r>
            <a:endParaRPr b="1" sz="1800">
              <a:solidFill>
                <a:schemeClr val="dk1"/>
              </a:solidFill>
            </a:endParaRPr>
          </a:p>
          <a:p>
            <a:pPr indent="0" lvl="0" marL="457200" rtl="0" algn="l">
              <a:lnSpc>
                <a:spcPct val="115000"/>
              </a:lnSpc>
              <a:spcBef>
                <a:spcPts val="0"/>
              </a:spcBef>
              <a:spcAft>
                <a:spcPts val="0"/>
              </a:spcAft>
              <a:buNone/>
            </a:pPr>
            <a:r>
              <a:t/>
            </a:r>
            <a:endParaRPr sz="1800">
              <a:solidFill>
                <a:schemeClr val="dk1"/>
              </a:solidFill>
            </a:endParaRPr>
          </a:p>
          <a:p>
            <a:pPr indent="0" lvl="0" marL="0" rtl="0" algn="ctr">
              <a:spcBef>
                <a:spcPts val="0"/>
              </a:spcBef>
              <a:spcAft>
                <a:spcPts val="0"/>
              </a:spcAft>
              <a:buNone/>
            </a:pPr>
            <a:r>
              <a:t/>
            </a:r>
            <a:endParaRPr sz="325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30"/>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170" name="Google Shape;170;p30"/>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1"/>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176" name="Google Shape;176;p3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4"/>
          <p:cNvSpPr txBox="1"/>
          <p:nvPr>
            <p:ph type="ctrTitle"/>
          </p:nvPr>
        </p:nvSpPr>
        <p:spPr>
          <a:xfrm>
            <a:off x="-96725" y="3243575"/>
            <a:ext cx="9144000" cy="18999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1800"/>
              <a:t>FRANK O’CONNOR GALLERY AND GARDEN</a:t>
            </a:r>
            <a:endParaRPr sz="1800"/>
          </a:p>
        </p:txBody>
      </p:sp>
      <p:pic>
        <p:nvPicPr>
          <p:cNvPr id="64" name="Google Shape;64;p14"/>
          <p:cNvPicPr preferRelativeResize="0"/>
          <p:nvPr/>
        </p:nvPicPr>
        <p:blipFill rotWithShape="1">
          <a:blip r:embed="rId3">
            <a:alphaModFix/>
          </a:blip>
          <a:srcRect b="-23869" l="0" r="-16672" t="0"/>
          <a:stretch/>
        </p:blipFill>
        <p:spPr>
          <a:xfrm>
            <a:off x="1611050" y="397750"/>
            <a:ext cx="6858001" cy="474573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182" name="Google Shape;182;p3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188" name="Google Shape;188;p3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194" name="Google Shape;194;p3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5"/>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00" name="Google Shape;200;p35"/>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6"/>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06" name="Google Shape;206;p36"/>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7"/>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12" name="Google Shape;212;p37"/>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8"/>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18" name="Google Shape;218;p38"/>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9"/>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24" name="Google Shape;224;p39"/>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40"/>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30" name="Google Shape;230;p40"/>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41"/>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36" name="Google Shape;236;p4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ctrTitle"/>
          </p:nvPr>
        </p:nvSpPr>
        <p:spPr>
          <a:xfrm>
            <a:off x="199275" y="1942475"/>
            <a:ext cx="8520600" cy="3863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1800"/>
              <a:t>FRANK O’CONNOR GALLERY LOBBY</a:t>
            </a:r>
            <a:endParaRPr sz="1800"/>
          </a:p>
        </p:txBody>
      </p:sp>
      <p:sp>
        <p:nvSpPr>
          <p:cNvPr id="70" name="Google Shape;70;p15"/>
          <p:cNvSpPr txBox="1"/>
          <p:nvPr>
            <p:ph idx="1" type="subTitle"/>
          </p:nvPr>
        </p:nvSpPr>
        <p:spPr>
          <a:xfrm>
            <a:off x="2340050" y="2834125"/>
            <a:ext cx="3850500" cy="792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71" name="Google Shape;71;p15"/>
          <p:cNvPicPr preferRelativeResize="0"/>
          <p:nvPr/>
        </p:nvPicPr>
        <p:blipFill>
          <a:blip r:embed="rId3">
            <a:alphaModFix/>
          </a:blip>
          <a:stretch>
            <a:fillRect/>
          </a:stretch>
        </p:blipFill>
        <p:spPr>
          <a:xfrm>
            <a:off x="1360418" y="0"/>
            <a:ext cx="6423164" cy="5143501"/>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4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42" name="Google Shape;242;p4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4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48" name="Google Shape;248;p4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4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54" name="Google Shape;254;p4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45"/>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60" name="Google Shape;260;p45"/>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46"/>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66" name="Google Shape;266;p46"/>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47"/>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72" name="Google Shape;272;p47"/>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8"/>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78" name="Google Shape;278;p48"/>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49"/>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84" name="Google Shape;284;p49"/>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50"/>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90" name="Google Shape;290;p50"/>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51"/>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296" name="Google Shape;296;p5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ctrTitle"/>
          </p:nvPr>
        </p:nvSpPr>
        <p:spPr>
          <a:xfrm>
            <a:off x="311700" y="4126975"/>
            <a:ext cx="8520600" cy="50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1800"/>
              <a:t>Archives Building: Lobby Colors</a:t>
            </a:r>
            <a:endParaRPr sz="1800"/>
          </a:p>
        </p:txBody>
      </p:sp>
      <p:sp>
        <p:nvSpPr>
          <p:cNvPr id="77" name="Google Shape;77;p16"/>
          <p:cNvSpPr txBox="1"/>
          <p:nvPr>
            <p:ph idx="1" type="subTitle"/>
          </p:nvPr>
        </p:nvSpPr>
        <p:spPr>
          <a:xfrm>
            <a:off x="162950" y="4635300"/>
            <a:ext cx="8520600" cy="5082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0"/>
              </a:spcAft>
              <a:buNone/>
            </a:pPr>
            <a:r>
              <a:rPr lang="en" sz="1400"/>
              <a:t>Floor and lobby wall: </a:t>
            </a:r>
            <a:r>
              <a:rPr b="1" lang="en" sz="1400"/>
              <a:t>very</a:t>
            </a:r>
            <a:r>
              <a:rPr lang="en" sz="1400"/>
              <a:t> light blue and off-white, blonde floor </a:t>
            </a:r>
            <a:endParaRPr sz="1400"/>
          </a:p>
          <a:p>
            <a:pPr indent="0" lvl="0" marL="0" rtl="0" algn="ctr">
              <a:spcBef>
                <a:spcPts val="0"/>
              </a:spcBef>
              <a:spcAft>
                <a:spcPts val="0"/>
              </a:spcAft>
              <a:buNone/>
            </a:pPr>
            <a:r>
              <a:rPr lang="en" sz="1250"/>
              <a:t>(Disregard framed objects and exhibit cases)</a:t>
            </a:r>
            <a:endParaRPr sz="1250"/>
          </a:p>
        </p:txBody>
      </p:sp>
      <p:pic>
        <p:nvPicPr>
          <p:cNvPr id="78" name="Google Shape;78;p16"/>
          <p:cNvPicPr preferRelativeResize="0"/>
          <p:nvPr/>
        </p:nvPicPr>
        <p:blipFill>
          <a:blip r:embed="rId3">
            <a:alphaModFix/>
          </a:blip>
          <a:stretch>
            <a:fillRect/>
          </a:stretch>
        </p:blipFill>
        <p:spPr>
          <a:xfrm>
            <a:off x="1028350" y="239150"/>
            <a:ext cx="6789798" cy="3822175"/>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5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302" name="Google Shape;302;p5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5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308" name="Google Shape;308;p5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5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314" name="Google Shape;314;p5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55"/>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320" name="Google Shape;320;p55"/>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56"/>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326" name="Google Shape;326;p56"/>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57"/>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332" name="Google Shape;332;p57"/>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cxnSp>
        <p:nvCxnSpPr>
          <p:cNvPr id="338" name="Google Shape;338;p58"/>
          <p:cNvCxnSpPr/>
          <p:nvPr/>
        </p:nvCxnSpPr>
        <p:spPr>
          <a:xfrm flipH="1">
            <a:off x="2537150" y="681900"/>
            <a:ext cx="5700" cy="3779700"/>
          </a:xfrm>
          <a:prstGeom prst="straightConnector1">
            <a:avLst/>
          </a:prstGeom>
          <a:noFill/>
          <a:ln cap="flat" cmpd="sng" w="9525">
            <a:solidFill>
              <a:srgbClr val="CCCCCC"/>
            </a:solidFill>
            <a:prstDash val="solid"/>
            <a:round/>
            <a:headEnd len="med" w="med" type="none"/>
            <a:tailEnd len="med" w="med" type="none"/>
          </a:ln>
        </p:spPr>
      </p:cxnSp>
      <p:pic>
        <p:nvPicPr>
          <p:cNvPr id="339" name="Google Shape;339;p58"/>
          <p:cNvPicPr preferRelativeResize="0"/>
          <p:nvPr/>
        </p:nvPicPr>
        <p:blipFill>
          <a:blip r:embed="rId3">
            <a:alphaModFix/>
          </a:blip>
          <a:stretch>
            <a:fillRect/>
          </a:stretch>
        </p:blipFill>
        <p:spPr>
          <a:xfrm>
            <a:off x="561100" y="1740159"/>
            <a:ext cx="1628799" cy="1663175"/>
          </a:xfrm>
          <a:prstGeom prst="rect">
            <a:avLst/>
          </a:prstGeom>
          <a:noFill/>
          <a:ln>
            <a:noFill/>
          </a:ln>
        </p:spPr>
      </p:pic>
      <p:sp>
        <p:nvSpPr>
          <p:cNvPr id="340" name="Google Shape;340;p58"/>
          <p:cNvSpPr txBox="1"/>
          <p:nvPr/>
        </p:nvSpPr>
        <p:spPr>
          <a:xfrm>
            <a:off x="2958875" y="681900"/>
            <a:ext cx="5808300" cy="3958500"/>
          </a:xfrm>
          <a:prstGeom prst="rect">
            <a:avLst/>
          </a:prstGeom>
          <a:noFill/>
          <a:ln>
            <a:noFill/>
          </a:ln>
          <a:effectLst>
            <a:outerShdw blurRad="57150" rotWithShape="0" algn="bl" dir="5940000" dist="19050">
              <a:schemeClr val="lt1">
                <a:alpha val="88000"/>
              </a:schemeClr>
            </a:outerShdw>
          </a:effectLst>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i="1" lang="en" sz="3000">
                <a:solidFill>
                  <a:schemeClr val="dk1"/>
                </a:solidFill>
                <a:latin typeface="Merriweather"/>
                <a:ea typeface="Merriweather"/>
                <a:cs typeface="Merriweather"/>
                <a:sym typeface="Merriweather"/>
              </a:rPr>
              <a:t>Become an architect of the future by helping to build </a:t>
            </a:r>
            <a:endParaRPr i="1" sz="3000">
              <a:solidFill>
                <a:schemeClr val="dk1"/>
              </a:solidFill>
              <a:latin typeface="Merriweather"/>
              <a:ea typeface="Merriweather"/>
              <a:cs typeface="Merriweather"/>
              <a:sym typeface="Merriweather"/>
            </a:endParaRPr>
          </a:p>
          <a:p>
            <a:pPr indent="0" lvl="0" marL="0" rtl="0" algn="l">
              <a:lnSpc>
                <a:spcPct val="150000"/>
              </a:lnSpc>
              <a:spcBef>
                <a:spcPts val="0"/>
              </a:spcBef>
              <a:spcAft>
                <a:spcPts val="0"/>
              </a:spcAft>
              <a:buNone/>
            </a:pPr>
            <a:r>
              <a:rPr i="1" lang="en" sz="3000">
                <a:solidFill>
                  <a:schemeClr val="dk1"/>
                </a:solidFill>
                <a:latin typeface="Merriweather"/>
                <a:ea typeface="Merriweather"/>
                <a:cs typeface="Merriweather"/>
                <a:sym typeface="Merriweather"/>
              </a:rPr>
              <a:t>the </a:t>
            </a:r>
            <a:r>
              <a:rPr b="1" lang="en" sz="3000">
                <a:solidFill>
                  <a:schemeClr val="dk1"/>
                </a:solidFill>
                <a:latin typeface="Merriweather"/>
                <a:ea typeface="Merriweather"/>
                <a:cs typeface="Merriweather"/>
                <a:sym typeface="Merriweather"/>
              </a:rPr>
              <a:t>Ayn Rand Archives</a:t>
            </a:r>
            <a:r>
              <a:rPr i="1" lang="en" sz="3000">
                <a:solidFill>
                  <a:schemeClr val="dk1"/>
                </a:solidFill>
                <a:latin typeface="Merriweather"/>
                <a:ea typeface="Merriweather"/>
                <a:cs typeface="Merriweather"/>
                <a:sym typeface="Merriweather"/>
              </a:rPr>
              <a:t> of the present</a:t>
            </a:r>
            <a:endParaRPr i="1" sz="3000">
              <a:solidFill>
                <a:schemeClr val="dk1"/>
              </a:solidFill>
              <a:latin typeface="Merriweather"/>
              <a:ea typeface="Merriweather"/>
              <a:cs typeface="Merriweather"/>
              <a:sym typeface="Merriweather"/>
            </a:endParaRPr>
          </a:p>
          <a:p>
            <a:pPr indent="0" lvl="0" marL="0" rtl="0" algn="l">
              <a:lnSpc>
                <a:spcPct val="150000"/>
              </a:lnSpc>
              <a:spcBef>
                <a:spcPts val="0"/>
              </a:spcBef>
              <a:spcAft>
                <a:spcPts val="0"/>
              </a:spcAft>
              <a:buNone/>
            </a:pPr>
            <a:r>
              <a:t/>
            </a:r>
            <a:endParaRPr sz="2400">
              <a:solidFill>
                <a:schemeClr val="dk1"/>
              </a:solidFill>
              <a:latin typeface="Merriweather"/>
              <a:ea typeface="Merriweather"/>
              <a:cs typeface="Merriweather"/>
              <a:sym typeface="Merriweather"/>
            </a:endParaRPr>
          </a:p>
          <a:p>
            <a:pPr indent="0" lvl="0" marL="0" rtl="0" algn="l">
              <a:lnSpc>
                <a:spcPct val="150000"/>
              </a:lnSpc>
              <a:spcBef>
                <a:spcPts val="0"/>
              </a:spcBef>
              <a:spcAft>
                <a:spcPts val="0"/>
              </a:spcAft>
              <a:buNone/>
            </a:pPr>
            <a:r>
              <a:rPr lang="en" sz="2500">
                <a:solidFill>
                  <a:schemeClr val="dk1"/>
                </a:solidFill>
                <a:latin typeface="Merriweather"/>
                <a:ea typeface="Merriweather"/>
                <a:cs typeface="Merriweather"/>
                <a:sym typeface="Merriweather"/>
              </a:rPr>
              <a:t>ari.aynrand.org/archivesfriends</a:t>
            </a:r>
            <a:endParaRPr i="1" sz="2500">
              <a:solidFill>
                <a:schemeClr val="dk1"/>
              </a:solidFill>
              <a:latin typeface="Merriweather"/>
              <a:ea typeface="Merriweather"/>
              <a:cs typeface="Merriweather"/>
              <a:sym typeface="Merriweathe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ctrTitle"/>
          </p:nvPr>
        </p:nvSpPr>
        <p:spPr>
          <a:xfrm>
            <a:off x="311700" y="4126975"/>
            <a:ext cx="8520600" cy="50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1800"/>
              <a:t>1.1. Facility Name / Exhibit Title / Gallery Name</a:t>
            </a:r>
            <a:endParaRPr sz="1800"/>
          </a:p>
        </p:txBody>
      </p:sp>
      <p:sp>
        <p:nvSpPr>
          <p:cNvPr id="84" name="Google Shape;84;p17"/>
          <p:cNvSpPr txBox="1"/>
          <p:nvPr>
            <p:ph idx="1" type="subTitle"/>
          </p:nvPr>
        </p:nvSpPr>
        <p:spPr>
          <a:xfrm>
            <a:off x="162950" y="4635300"/>
            <a:ext cx="8520600" cy="508200"/>
          </a:xfrm>
          <a:prstGeom prst="rect">
            <a:avLst/>
          </a:prstGeom>
        </p:spPr>
        <p:txBody>
          <a:bodyPr anchorCtr="0" anchor="t" bIns="91425" lIns="91425" spcFirstLastPara="1" rIns="91425" wrap="square" tIns="91425">
            <a:normAutofit fontScale="92500"/>
          </a:bodyPr>
          <a:lstStyle/>
          <a:p>
            <a:pPr indent="0" lvl="0" marL="0" rtl="0" algn="ctr">
              <a:spcBef>
                <a:spcPts val="0"/>
              </a:spcBef>
              <a:spcAft>
                <a:spcPts val="0"/>
              </a:spcAft>
              <a:buNone/>
            </a:pPr>
            <a:r>
              <a:rPr b="1" lang="en" sz="1400"/>
              <a:t>Ayn Rand Archives / A Writer’s Studio / </a:t>
            </a:r>
            <a:r>
              <a:rPr b="1" lang="en" sz="1400"/>
              <a:t>Frank</a:t>
            </a:r>
            <a:r>
              <a:rPr b="1" lang="en" sz="1400"/>
              <a:t> O’Connor Gallery (display lower left below exhibit title)</a:t>
            </a:r>
            <a:endParaRPr b="1" sz="1400"/>
          </a:p>
        </p:txBody>
      </p:sp>
      <p:pic>
        <p:nvPicPr>
          <p:cNvPr id="85" name="Google Shape;85;p17"/>
          <p:cNvPicPr preferRelativeResize="0"/>
          <p:nvPr/>
        </p:nvPicPr>
        <p:blipFill>
          <a:blip r:embed="rId3">
            <a:alphaModFix/>
          </a:blip>
          <a:stretch>
            <a:fillRect/>
          </a:stretch>
        </p:blipFill>
        <p:spPr>
          <a:xfrm>
            <a:off x="2232825" y="304675"/>
            <a:ext cx="4678341" cy="38221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ctrTitle"/>
          </p:nvPr>
        </p:nvSpPr>
        <p:spPr>
          <a:xfrm>
            <a:off x="311700" y="4126975"/>
            <a:ext cx="8520600" cy="50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1800"/>
              <a:t>1.1. Facility Name / Exhibit Title / Gallery Name: Colors</a:t>
            </a:r>
            <a:endParaRPr sz="1800"/>
          </a:p>
        </p:txBody>
      </p:sp>
      <p:sp>
        <p:nvSpPr>
          <p:cNvPr id="91" name="Google Shape;91;p18"/>
          <p:cNvSpPr txBox="1"/>
          <p:nvPr>
            <p:ph idx="1" type="subTitle"/>
          </p:nvPr>
        </p:nvSpPr>
        <p:spPr>
          <a:xfrm>
            <a:off x="162950" y="4635300"/>
            <a:ext cx="8520600" cy="508200"/>
          </a:xfrm>
          <a:prstGeom prst="rect">
            <a:avLst/>
          </a:prstGeom>
        </p:spPr>
        <p:txBody>
          <a:bodyPr anchorCtr="0" anchor="t" bIns="91425" lIns="91425" spcFirstLastPara="1" rIns="91425" wrap="square" tIns="91425">
            <a:normAutofit fontScale="92500" lnSpcReduction="20000"/>
          </a:bodyPr>
          <a:lstStyle/>
          <a:p>
            <a:pPr indent="0" lvl="0" marL="0" rtl="0" algn="ctr">
              <a:spcBef>
                <a:spcPts val="0"/>
              </a:spcBef>
              <a:spcAft>
                <a:spcPts val="0"/>
              </a:spcAft>
              <a:buNone/>
            </a:pPr>
            <a:r>
              <a:rPr b="1" lang="en" sz="1400"/>
              <a:t>Vinyl lettering: facility (white); exhibit (peacock blue); gallery named(white); medium blue background</a:t>
            </a:r>
            <a:endParaRPr b="1" sz="1400"/>
          </a:p>
          <a:p>
            <a:pPr indent="0" lvl="0" marL="0" rtl="0" algn="ctr">
              <a:spcBef>
                <a:spcPts val="0"/>
              </a:spcBef>
              <a:spcAft>
                <a:spcPts val="0"/>
              </a:spcAft>
              <a:buNone/>
            </a:pPr>
            <a:r>
              <a:t/>
            </a:r>
            <a:endParaRPr b="1" sz="1400"/>
          </a:p>
        </p:txBody>
      </p:sp>
      <p:pic>
        <p:nvPicPr>
          <p:cNvPr id="92" name="Google Shape;92;p18"/>
          <p:cNvPicPr preferRelativeResize="0"/>
          <p:nvPr/>
        </p:nvPicPr>
        <p:blipFill>
          <a:blip r:embed="rId3">
            <a:alphaModFix/>
          </a:blip>
          <a:stretch>
            <a:fillRect/>
          </a:stretch>
        </p:blipFill>
        <p:spPr>
          <a:xfrm>
            <a:off x="1592375" y="507150"/>
            <a:ext cx="5809150" cy="34189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ctrTitle"/>
          </p:nvPr>
        </p:nvSpPr>
        <p:spPr>
          <a:xfrm>
            <a:off x="311700" y="4126975"/>
            <a:ext cx="8520600" cy="50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1800"/>
              <a:t>Exhibit Entrance</a:t>
            </a:r>
            <a:endParaRPr sz="1800"/>
          </a:p>
        </p:txBody>
      </p:sp>
      <p:sp>
        <p:nvSpPr>
          <p:cNvPr id="98" name="Google Shape;98;p19"/>
          <p:cNvSpPr txBox="1"/>
          <p:nvPr>
            <p:ph idx="1" type="subTitle"/>
          </p:nvPr>
        </p:nvSpPr>
        <p:spPr>
          <a:xfrm>
            <a:off x="162950" y="4635300"/>
            <a:ext cx="8520600" cy="508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1400"/>
              <a:t>Introductory Text Panel and Wall of Book Covers</a:t>
            </a:r>
            <a:endParaRPr b="1" sz="1400"/>
          </a:p>
        </p:txBody>
      </p:sp>
      <p:pic>
        <p:nvPicPr>
          <p:cNvPr id="99" name="Google Shape;99;p19"/>
          <p:cNvPicPr preferRelativeResize="0"/>
          <p:nvPr/>
        </p:nvPicPr>
        <p:blipFill>
          <a:blip r:embed="rId3">
            <a:alphaModFix/>
          </a:blip>
          <a:stretch>
            <a:fillRect/>
          </a:stretch>
        </p:blipFill>
        <p:spPr>
          <a:xfrm>
            <a:off x="1996813" y="226800"/>
            <a:ext cx="5150382" cy="38221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0"/>
          <p:cNvSpPr txBox="1"/>
          <p:nvPr>
            <p:ph type="ctrTitle"/>
          </p:nvPr>
        </p:nvSpPr>
        <p:spPr>
          <a:xfrm>
            <a:off x="311700" y="4410750"/>
            <a:ext cx="8520600" cy="5763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t/>
            </a:r>
            <a:endParaRPr sz="1800"/>
          </a:p>
          <a:p>
            <a:pPr indent="0" lvl="0" marL="0" rtl="0" algn="ctr">
              <a:spcBef>
                <a:spcPts val="0"/>
              </a:spcBef>
              <a:spcAft>
                <a:spcPts val="0"/>
              </a:spcAft>
              <a:buNone/>
            </a:pPr>
            <a:r>
              <a:rPr lang="en" sz="1800"/>
              <a:t>1.2 </a:t>
            </a:r>
            <a:r>
              <a:rPr lang="en" sz="1800"/>
              <a:t>Introductory</a:t>
            </a:r>
            <a:r>
              <a:rPr lang="en" sz="1800"/>
              <a:t> Text Panel, Lobby </a:t>
            </a:r>
            <a:endParaRPr sz="1800"/>
          </a:p>
          <a:p>
            <a:pPr indent="0" lvl="0" marL="0" rtl="0" algn="ctr">
              <a:spcBef>
                <a:spcPts val="0"/>
              </a:spcBef>
              <a:spcAft>
                <a:spcPts val="0"/>
              </a:spcAft>
              <a:buNone/>
            </a:pPr>
            <a:r>
              <a:rPr lang="en" sz="1800"/>
              <a:t>[black lettering on off-white, floating panel]</a:t>
            </a:r>
            <a:endParaRPr sz="1800"/>
          </a:p>
        </p:txBody>
      </p:sp>
      <p:sp>
        <p:nvSpPr>
          <p:cNvPr id="105" name="Google Shape;105;p20"/>
          <p:cNvSpPr txBox="1"/>
          <p:nvPr>
            <p:ph idx="1" type="subTitle"/>
          </p:nvPr>
        </p:nvSpPr>
        <p:spPr>
          <a:xfrm>
            <a:off x="364825" y="180575"/>
            <a:ext cx="8520600" cy="4134000"/>
          </a:xfrm>
          <a:prstGeom prst="rect">
            <a:avLst/>
          </a:prstGeom>
        </p:spPr>
        <p:txBody>
          <a:bodyPr anchorCtr="0" anchor="t" bIns="91425" lIns="91425" spcFirstLastPara="1" rIns="91425" wrap="square" tIns="91425">
            <a:normAutofit fontScale="25000" lnSpcReduction="20000"/>
          </a:bodyPr>
          <a:lstStyle/>
          <a:p>
            <a:pPr indent="457200" lvl="0" marL="0" rtl="0" algn="l">
              <a:lnSpc>
                <a:spcPct val="115000"/>
              </a:lnSpc>
              <a:spcBef>
                <a:spcPts val="0"/>
              </a:spcBef>
              <a:spcAft>
                <a:spcPts val="0"/>
              </a:spcAft>
              <a:buClr>
                <a:schemeClr val="dk1"/>
              </a:buClr>
              <a:buSzPts val="275"/>
              <a:buFont typeface="Arial"/>
              <a:buNone/>
            </a:pPr>
            <a:r>
              <a:rPr b="1" lang="en" sz="7200">
                <a:solidFill>
                  <a:schemeClr val="dk1"/>
                </a:solidFill>
              </a:rPr>
              <a:t>Introductory Statement	</a:t>
            </a:r>
            <a:endParaRPr b="1" sz="7200">
              <a:solidFill>
                <a:schemeClr val="dk1"/>
              </a:solidFill>
            </a:endParaRPr>
          </a:p>
          <a:p>
            <a:pPr indent="0" lvl="0" marL="0" rtl="0" algn="l">
              <a:lnSpc>
                <a:spcPct val="115000"/>
              </a:lnSpc>
              <a:spcBef>
                <a:spcPts val="0"/>
              </a:spcBef>
              <a:spcAft>
                <a:spcPts val="0"/>
              </a:spcAft>
              <a:buClr>
                <a:schemeClr val="dk1"/>
              </a:buClr>
              <a:buSzPct val="78571"/>
              <a:buFont typeface="Arial"/>
              <a:buNone/>
            </a:pPr>
            <a:r>
              <a:rPr b="1" lang="en" sz="1400">
                <a:solidFill>
                  <a:schemeClr val="dk1"/>
                </a:solidFill>
              </a:rPr>
              <a:t>	</a:t>
            </a:r>
            <a:endParaRPr sz="1200">
              <a:solidFill>
                <a:schemeClr val="dk1"/>
              </a:solidFill>
            </a:endParaRPr>
          </a:p>
          <a:p>
            <a:pPr indent="0" lvl="0" marL="457200" rtl="0" algn="l">
              <a:lnSpc>
                <a:spcPct val="115000"/>
              </a:lnSpc>
              <a:spcBef>
                <a:spcPts val="0"/>
              </a:spcBef>
              <a:spcAft>
                <a:spcPts val="0"/>
              </a:spcAft>
              <a:buNone/>
            </a:pPr>
            <a:r>
              <a:t/>
            </a:r>
            <a:endParaRPr sz="4800">
              <a:solidFill>
                <a:schemeClr val="dk1"/>
              </a:solidFill>
            </a:endParaRPr>
          </a:p>
          <a:p>
            <a:pPr indent="0" lvl="0" marL="457200" rtl="0" algn="l">
              <a:lnSpc>
                <a:spcPct val="115000"/>
              </a:lnSpc>
              <a:spcBef>
                <a:spcPts val="0"/>
              </a:spcBef>
              <a:spcAft>
                <a:spcPts val="0"/>
              </a:spcAft>
              <a:buClr>
                <a:schemeClr val="dk1"/>
              </a:buClr>
              <a:buSzPts val="275"/>
              <a:buFont typeface="Arial"/>
              <a:buNone/>
            </a:pPr>
            <a:r>
              <a:rPr lang="en" sz="4800">
                <a:solidFill>
                  <a:schemeClr val="dk1"/>
                </a:solidFill>
                <a:highlight>
                  <a:schemeClr val="lt1"/>
                </a:highlight>
              </a:rPr>
              <a:t>Ayn Rand (1905 - 82) was a 20th century Russian-American novelist who published four novels that have developed a worldwide audience. As a novelist-philosopher, her Romantic Realist works and original philosophical system, Objectivism, are known and discussed. And today there is increasing interest in the physical circumstances in which she produced these works: her “writer studio.” </a:t>
            </a:r>
            <a:endParaRPr sz="4800">
              <a:solidFill>
                <a:schemeClr val="dk1"/>
              </a:solidFill>
              <a:highlight>
                <a:schemeClr val="lt1"/>
              </a:highlight>
            </a:endParaRPr>
          </a:p>
          <a:p>
            <a:pPr indent="0" lvl="0" marL="0" rtl="0" algn="l">
              <a:lnSpc>
                <a:spcPct val="115000"/>
              </a:lnSpc>
              <a:spcBef>
                <a:spcPts val="0"/>
              </a:spcBef>
              <a:spcAft>
                <a:spcPts val="0"/>
              </a:spcAft>
              <a:buClr>
                <a:schemeClr val="dk1"/>
              </a:buClr>
              <a:buSzPts val="275"/>
              <a:buFont typeface="Arial"/>
              <a:buNone/>
            </a:pPr>
            <a:r>
              <a:t/>
            </a:r>
            <a:endParaRPr sz="4800">
              <a:solidFill>
                <a:schemeClr val="dk1"/>
              </a:solidFill>
              <a:highlight>
                <a:schemeClr val="lt1"/>
              </a:highlight>
            </a:endParaRPr>
          </a:p>
          <a:p>
            <a:pPr indent="0" lvl="0" marL="457200" rtl="0" algn="l">
              <a:lnSpc>
                <a:spcPct val="115000"/>
              </a:lnSpc>
              <a:spcBef>
                <a:spcPts val="0"/>
              </a:spcBef>
              <a:spcAft>
                <a:spcPts val="0"/>
              </a:spcAft>
              <a:buNone/>
            </a:pPr>
            <a:r>
              <a:rPr lang="en" sz="4800">
                <a:solidFill>
                  <a:schemeClr val="dk1"/>
                </a:solidFill>
                <a:highlight>
                  <a:schemeClr val="lt1"/>
                </a:highlight>
              </a:rPr>
              <a:t>Ayn Rand wrote her four novels, as well as other fiction and nonfiction on a desk purchased for her in Los Angeles in 1929 by her husband, Frank O’Connor. The desk occupied more than a dozen apartments and a house in two cities, Los Angeles and New York between 1929 and 1982. On this desk she wrote her four novels plus other fiction and nonfiction works.</a:t>
            </a:r>
            <a:endParaRPr sz="4800">
              <a:solidFill>
                <a:schemeClr val="dk1"/>
              </a:solidFill>
              <a:highlight>
                <a:schemeClr val="lt1"/>
              </a:highlight>
            </a:endParaRPr>
          </a:p>
          <a:p>
            <a:pPr indent="0" lvl="0" marL="457200" rtl="0" algn="l">
              <a:lnSpc>
                <a:spcPct val="115000"/>
              </a:lnSpc>
              <a:spcBef>
                <a:spcPts val="0"/>
              </a:spcBef>
              <a:spcAft>
                <a:spcPts val="0"/>
              </a:spcAft>
              <a:buClr>
                <a:schemeClr val="dk1"/>
              </a:buClr>
              <a:buSzPts val="275"/>
              <a:buFont typeface="Arial"/>
              <a:buNone/>
            </a:pPr>
            <a:r>
              <a:t/>
            </a:r>
            <a:endParaRPr sz="4800">
              <a:solidFill>
                <a:schemeClr val="dk1"/>
              </a:solidFill>
              <a:highlight>
                <a:schemeClr val="lt1"/>
              </a:highlight>
            </a:endParaRPr>
          </a:p>
          <a:p>
            <a:pPr indent="0" lvl="0" marL="457200" rtl="0" algn="l">
              <a:lnSpc>
                <a:spcPct val="115000"/>
              </a:lnSpc>
              <a:spcBef>
                <a:spcPts val="0"/>
              </a:spcBef>
              <a:spcAft>
                <a:spcPts val="0"/>
              </a:spcAft>
              <a:buClr>
                <a:schemeClr val="dk1"/>
              </a:buClr>
              <a:buSzPts val="275"/>
              <a:buFont typeface="Arial"/>
              <a:buNone/>
            </a:pPr>
            <a:r>
              <a:rPr lang="en" sz="4800">
                <a:solidFill>
                  <a:schemeClr val="dk1"/>
                </a:solidFill>
                <a:highlight>
                  <a:schemeClr val="lt1"/>
                </a:highlight>
              </a:rPr>
              <a:t>As a literary artist, Ayn Rand considered herself a Romantic Realist. She believed that art should depict what is metaphysically important in life. In her paraphrase of Aristotle's </a:t>
            </a:r>
            <a:r>
              <a:rPr i="1" lang="en" sz="4800">
                <a:solidFill>
                  <a:schemeClr val="dk1"/>
                </a:solidFill>
                <a:highlight>
                  <a:schemeClr val="lt1"/>
                </a:highlight>
              </a:rPr>
              <a:t>Poetics</a:t>
            </a:r>
            <a:r>
              <a:rPr lang="en" sz="4800">
                <a:solidFill>
                  <a:schemeClr val="dk1"/>
                </a:solidFill>
                <a:highlight>
                  <a:schemeClr val="lt1"/>
                </a:highlight>
              </a:rPr>
              <a:t>, art is concerned not with human history</a:t>
            </a:r>
            <a:r>
              <a:rPr lang="en" sz="4800" strike="sngStrike">
                <a:solidFill>
                  <a:schemeClr val="dk1"/>
                </a:solidFill>
                <a:highlight>
                  <a:schemeClr val="lt1"/>
                </a:highlight>
              </a:rPr>
              <a:t>,</a:t>
            </a:r>
            <a:r>
              <a:rPr lang="en" sz="4800">
                <a:solidFill>
                  <a:schemeClr val="dk1"/>
                </a:solidFill>
                <a:highlight>
                  <a:schemeClr val="lt1"/>
                </a:highlight>
              </a:rPr>
              <a:t> reported journalistically, but human life recreated and portrayed as it could be and ought to be. This was Ayn Rand’s portal into the field of art. </a:t>
            </a:r>
            <a:endParaRPr sz="4800">
              <a:solidFill>
                <a:schemeClr val="dk1"/>
              </a:solidFill>
              <a:highlight>
                <a:schemeClr val="lt1"/>
              </a:highlight>
            </a:endParaRPr>
          </a:p>
          <a:p>
            <a:pPr indent="0" lvl="0" marL="457200" rtl="0" algn="l">
              <a:lnSpc>
                <a:spcPct val="115000"/>
              </a:lnSpc>
              <a:spcBef>
                <a:spcPts val="0"/>
              </a:spcBef>
              <a:spcAft>
                <a:spcPts val="0"/>
              </a:spcAft>
              <a:buClr>
                <a:schemeClr val="dk1"/>
              </a:buClr>
              <a:buSzPts val="275"/>
              <a:buFont typeface="Arial"/>
              <a:buNone/>
            </a:pPr>
            <a:r>
              <a:t/>
            </a:r>
            <a:endParaRPr sz="4800">
              <a:solidFill>
                <a:schemeClr val="dk1"/>
              </a:solidFill>
              <a:highlight>
                <a:schemeClr val="lt1"/>
              </a:highlight>
            </a:endParaRPr>
          </a:p>
          <a:p>
            <a:pPr indent="0" lvl="0" marL="457200" rtl="0" algn="l">
              <a:lnSpc>
                <a:spcPct val="115000"/>
              </a:lnSpc>
              <a:spcBef>
                <a:spcPts val="0"/>
              </a:spcBef>
              <a:spcAft>
                <a:spcPts val="0"/>
              </a:spcAft>
              <a:buClr>
                <a:schemeClr val="dk1"/>
              </a:buClr>
              <a:buSzPts val="275"/>
              <a:buFont typeface="Arial"/>
              <a:buNone/>
            </a:pPr>
            <a:r>
              <a:rPr i="1" lang="en" sz="4800">
                <a:solidFill>
                  <a:schemeClr val="dk1"/>
                </a:solidFill>
                <a:highlight>
                  <a:schemeClr val="lt1"/>
                </a:highlight>
              </a:rPr>
              <a:t>A Writer’s Studio</a:t>
            </a:r>
            <a:r>
              <a:rPr lang="en" sz="4800">
                <a:solidFill>
                  <a:schemeClr val="dk1"/>
                </a:solidFill>
                <a:highlight>
                  <a:schemeClr val="lt1"/>
                </a:highlight>
              </a:rPr>
              <a:t> examines Rand’s art and the physical circumstances of her life while she was creating it. The exhibit incorporates artifacts from the Ayn Rand Archives, including ones selected from her personal papers and effects. These objects concretize her youthful decision to leave Soviet Russia and to establish herself in America in order to achieve “what ought to be” in art and in her life.</a:t>
            </a:r>
            <a:endParaRPr sz="4800">
              <a:solidFill>
                <a:schemeClr val="dk1"/>
              </a:solidFill>
              <a:highlight>
                <a:schemeClr val="lt1"/>
              </a:highlight>
            </a:endParaRPr>
          </a:p>
          <a:p>
            <a:pPr indent="0" lvl="0" marL="457200" rtl="0" algn="l">
              <a:lnSpc>
                <a:spcPct val="115000"/>
              </a:lnSpc>
              <a:spcBef>
                <a:spcPts val="0"/>
              </a:spcBef>
              <a:spcAft>
                <a:spcPts val="0"/>
              </a:spcAft>
              <a:buClr>
                <a:schemeClr val="dk1"/>
              </a:buClr>
              <a:buSzPts val="275"/>
              <a:buFont typeface="Arial"/>
              <a:buNone/>
            </a:pPr>
            <a:r>
              <a:t/>
            </a:r>
            <a:endParaRPr sz="4800">
              <a:solidFill>
                <a:schemeClr val="dk1"/>
              </a:solidFill>
              <a:highlight>
                <a:schemeClr val="lt1"/>
              </a:highlight>
            </a:endParaRPr>
          </a:p>
          <a:p>
            <a:pPr indent="0" lvl="0" marL="0" rtl="0" algn="ctr">
              <a:spcBef>
                <a:spcPts val="0"/>
              </a:spcBef>
              <a:spcAft>
                <a:spcPts val="0"/>
              </a:spcAft>
              <a:buNone/>
            </a:pPr>
            <a:r>
              <a:t/>
            </a:r>
            <a:endParaRPr sz="325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1"/>
          <p:cNvSpPr txBox="1"/>
          <p:nvPr>
            <p:ph type="ctrTitle"/>
          </p:nvPr>
        </p:nvSpPr>
        <p:spPr>
          <a:xfrm>
            <a:off x="311700" y="4126975"/>
            <a:ext cx="8520600" cy="50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1800"/>
              <a:t>1.3.1 Wall of Books (end of entrance hallway) </a:t>
            </a:r>
            <a:endParaRPr sz="1800"/>
          </a:p>
        </p:txBody>
      </p:sp>
      <p:sp>
        <p:nvSpPr>
          <p:cNvPr id="111" name="Google Shape;111;p21"/>
          <p:cNvSpPr txBox="1"/>
          <p:nvPr>
            <p:ph idx="1" type="subTitle"/>
          </p:nvPr>
        </p:nvSpPr>
        <p:spPr>
          <a:xfrm>
            <a:off x="162950" y="4635300"/>
            <a:ext cx="8520600" cy="508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sz="1400"/>
              <a:t>A</a:t>
            </a:r>
            <a:r>
              <a:rPr b="1" lang="en" sz="1400"/>
              <a:t>symmetrical arrangement of repeated covers; bleed</a:t>
            </a:r>
            <a:r>
              <a:rPr b="1" lang="en" sz="1400"/>
              <a:t> to edge; </a:t>
            </a:r>
            <a:r>
              <a:rPr b="1" lang="en" sz="1400"/>
              <a:t>floating on light blue background</a:t>
            </a:r>
            <a:endParaRPr b="1" sz="1400"/>
          </a:p>
        </p:txBody>
      </p:sp>
      <p:pic>
        <p:nvPicPr>
          <p:cNvPr id="112" name="Google Shape;112;p21"/>
          <p:cNvPicPr preferRelativeResize="0"/>
          <p:nvPr/>
        </p:nvPicPr>
        <p:blipFill>
          <a:blip r:embed="rId3">
            <a:alphaModFix/>
          </a:blip>
          <a:stretch>
            <a:fillRect/>
          </a:stretch>
        </p:blipFill>
        <p:spPr>
          <a:xfrm>
            <a:off x="3060150" y="171100"/>
            <a:ext cx="3261243" cy="38221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